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6" autoAdjust="0"/>
    <p:restoredTop sz="94660"/>
  </p:normalViewPr>
  <p:slideViewPr>
    <p:cSldViewPr snapToGrid="0">
      <p:cViewPr varScale="1">
        <p:scale>
          <a:sx n="46" d="100"/>
          <a:sy n="46" d="100"/>
        </p:scale>
        <p:origin x="72" y="9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343A928A-60B0-46F0-9173-7305700F9B1E}" type="datetimeFigureOut">
              <a:rPr lang="en-US" smtClean="0"/>
              <a:t>24-May-21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6F354714-5429-41B4-958A-45A72C3DE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382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A928A-60B0-46F0-9173-7305700F9B1E}" type="datetimeFigureOut">
              <a:rPr lang="en-US" smtClean="0"/>
              <a:t>24-May-21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54714-5429-41B4-958A-45A72C3DE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888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A928A-60B0-46F0-9173-7305700F9B1E}" type="datetimeFigureOut">
              <a:rPr lang="en-US" smtClean="0"/>
              <a:t>24-May-21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54714-5429-41B4-958A-45A72C3DE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8560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A928A-60B0-46F0-9173-7305700F9B1E}" type="datetimeFigureOut">
              <a:rPr lang="en-US" smtClean="0"/>
              <a:t>24-May-21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54714-5429-41B4-958A-45A72C3DE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5971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A928A-60B0-46F0-9173-7305700F9B1E}" type="datetimeFigureOut">
              <a:rPr lang="en-US" smtClean="0"/>
              <a:t>24-May-21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54714-5429-41B4-958A-45A72C3DE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4320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A928A-60B0-46F0-9173-7305700F9B1E}" type="datetimeFigureOut">
              <a:rPr lang="en-US" smtClean="0"/>
              <a:t>24-May-21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54714-5429-41B4-958A-45A72C3DE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6094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A928A-60B0-46F0-9173-7305700F9B1E}" type="datetimeFigureOut">
              <a:rPr lang="en-US" smtClean="0"/>
              <a:t>24-May-21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54714-5429-41B4-958A-45A72C3DE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9391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343A928A-60B0-46F0-9173-7305700F9B1E}" type="datetimeFigureOut">
              <a:rPr lang="en-US" smtClean="0"/>
              <a:t>24-May-21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54714-5429-41B4-958A-45A72C3DE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4031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343A928A-60B0-46F0-9173-7305700F9B1E}" type="datetimeFigureOut">
              <a:rPr lang="en-US" smtClean="0"/>
              <a:t>24-May-21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54714-5429-41B4-958A-45A72C3DE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377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A928A-60B0-46F0-9173-7305700F9B1E}" type="datetimeFigureOut">
              <a:rPr lang="en-US" smtClean="0"/>
              <a:t>24-May-21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54714-5429-41B4-958A-45A72C3DE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210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A928A-60B0-46F0-9173-7305700F9B1E}" type="datetimeFigureOut">
              <a:rPr lang="en-US" smtClean="0"/>
              <a:t>24-May-21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54714-5429-41B4-958A-45A72C3DE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319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A928A-60B0-46F0-9173-7305700F9B1E}" type="datetimeFigureOut">
              <a:rPr lang="en-US" smtClean="0"/>
              <a:t>24-May-21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54714-5429-41B4-958A-45A72C3DE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251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A928A-60B0-46F0-9173-7305700F9B1E}" type="datetimeFigureOut">
              <a:rPr lang="en-US" smtClean="0"/>
              <a:t>24-May-21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54714-5429-41B4-958A-45A72C3DE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95509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A928A-60B0-46F0-9173-7305700F9B1E}" type="datetimeFigureOut">
              <a:rPr lang="en-US" smtClean="0"/>
              <a:t>24-May-21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54714-5429-41B4-958A-45A72C3DE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954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A928A-60B0-46F0-9173-7305700F9B1E}" type="datetimeFigureOut">
              <a:rPr lang="en-US" smtClean="0"/>
              <a:t>24-May-21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54714-5429-41B4-958A-45A72C3DE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222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A928A-60B0-46F0-9173-7305700F9B1E}" type="datetimeFigureOut">
              <a:rPr lang="en-US" smtClean="0"/>
              <a:t>24-May-21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54714-5429-41B4-958A-45A72C3DE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00618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A928A-60B0-46F0-9173-7305700F9B1E}" type="datetimeFigureOut">
              <a:rPr lang="en-US" smtClean="0"/>
              <a:t>24-May-21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54714-5429-41B4-958A-45A72C3DE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384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343A928A-60B0-46F0-9173-7305700F9B1E}" type="datetimeFigureOut">
              <a:rPr lang="en-US" smtClean="0"/>
              <a:t>24-May-21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6F354714-5429-41B4-958A-45A72C3DE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013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arketwatch.com/story/4-reasons-walmart-is-the-most-hated-retailer-in-america-2015-02-18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081424"/>
            <a:ext cx="9152827" cy="2677648"/>
          </a:xfrm>
        </p:spPr>
        <p:txBody>
          <a:bodyPr/>
          <a:lstStyle/>
          <a:p>
            <a:r>
              <a:rPr lang="en-US" b="1" dirty="0" smtClean="0"/>
              <a:t>Customer Satisfaction: Walmart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3969327"/>
            <a:ext cx="8825658" cy="1911928"/>
          </a:xfrm>
        </p:spPr>
        <p:txBody>
          <a:bodyPr/>
          <a:lstStyle/>
          <a:p>
            <a:r>
              <a:rPr lang="en-US" dirty="0" smtClean="0"/>
              <a:t>Student Name</a:t>
            </a:r>
          </a:p>
          <a:p>
            <a:r>
              <a:rPr lang="en-US" dirty="0" smtClean="0"/>
              <a:t>Course Number</a:t>
            </a:r>
          </a:p>
          <a:p>
            <a:r>
              <a:rPr lang="en-US" dirty="0" smtClean="0"/>
              <a:t>Due Date</a:t>
            </a:r>
          </a:p>
          <a:p>
            <a:r>
              <a:rPr lang="en-US" dirty="0" smtClean="0"/>
              <a:t>Faculty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5530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continues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9546" y="2603500"/>
            <a:ext cx="9996054" cy="3416300"/>
          </a:xfrm>
        </p:spPr>
        <p:txBody>
          <a:bodyPr>
            <a:normAutofit/>
          </a:bodyPr>
          <a:lstStyle/>
          <a:p>
            <a:r>
              <a:rPr lang="en-US" sz="2800" dirty="0"/>
              <a:t>In order to </a:t>
            </a:r>
            <a:r>
              <a:rPr lang="en-US" sz="2800" dirty="0" smtClean="0"/>
              <a:t>enhance customer services the management should</a:t>
            </a:r>
          </a:p>
          <a:p>
            <a:pPr lvl="1"/>
            <a:r>
              <a:rPr lang="en-US" sz="2600" dirty="0" smtClean="0"/>
              <a:t>Develop policies which will guide employees on how to address the clients.</a:t>
            </a:r>
          </a:p>
          <a:p>
            <a:pPr lvl="1"/>
            <a:r>
              <a:rPr lang="en-US" sz="2600" dirty="0" smtClean="0"/>
              <a:t>Develop rewarding programs for the associates with high standard services</a:t>
            </a:r>
          </a:p>
          <a:p>
            <a:pPr lvl="1"/>
            <a:r>
              <a:rPr lang="en-US" sz="2600" dirty="0" smtClean="0"/>
              <a:t>Establish effective training programs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6086991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2873" y="973668"/>
            <a:ext cx="7713494" cy="706964"/>
          </a:xfrm>
        </p:spPr>
        <p:txBody>
          <a:bodyPr/>
          <a:lstStyle/>
          <a:p>
            <a:r>
              <a:rPr lang="en-US" sz="4000" b="1" dirty="0" smtClean="0"/>
              <a:t>CONCLUSION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9090482" cy="34163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Walmart’s clients main complain were on:</a:t>
            </a:r>
          </a:p>
          <a:p>
            <a:pPr lvl="1"/>
            <a:r>
              <a:rPr lang="en-US" sz="2600" dirty="0" smtClean="0"/>
              <a:t> </a:t>
            </a:r>
            <a:r>
              <a:rPr lang="en-US" sz="2600" dirty="0"/>
              <a:t>Q</a:t>
            </a:r>
            <a:r>
              <a:rPr lang="en-US" sz="2600" dirty="0" smtClean="0"/>
              <a:t>uality </a:t>
            </a:r>
            <a:r>
              <a:rPr lang="en-US" sz="2600" dirty="0"/>
              <a:t>as well as availability of </a:t>
            </a:r>
            <a:r>
              <a:rPr lang="en-US" sz="2600" dirty="0" smtClean="0"/>
              <a:t>products</a:t>
            </a:r>
          </a:p>
          <a:p>
            <a:pPr lvl="1"/>
            <a:r>
              <a:rPr lang="en-US" sz="2600" dirty="0"/>
              <a:t>A</a:t>
            </a:r>
            <a:r>
              <a:rPr lang="en-US" sz="2600" dirty="0" smtClean="0"/>
              <a:t>ccessibility </a:t>
            </a:r>
            <a:r>
              <a:rPr lang="en-US" sz="2600" dirty="0"/>
              <a:t>as well as the friendliness of the </a:t>
            </a:r>
            <a:r>
              <a:rPr lang="en-US" sz="2600" dirty="0" smtClean="0"/>
              <a:t>firm</a:t>
            </a:r>
          </a:p>
          <a:p>
            <a:pPr marL="274320" lvl="1"/>
            <a:r>
              <a:rPr lang="en-US" sz="2600" dirty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firm should work on these issues in order to increase their sales and profits</a:t>
            </a:r>
          </a:p>
          <a:p>
            <a:pPr marL="274320" lvl="1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8170015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9618" y="973668"/>
            <a:ext cx="6736749" cy="706964"/>
          </a:xfrm>
        </p:spPr>
        <p:txBody>
          <a:bodyPr/>
          <a:lstStyle/>
          <a:p>
            <a:r>
              <a:rPr lang="en-US" sz="4000" b="1" dirty="0" smtClean="0"/>
              <a:t>REFERENCES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fontAlgn="base"/>
            <a:r>
              <a:rPr lang="en-US" sz="3700" dirty="0"/>
              <a:t>Hill, C. (2015). 4 reasons Walmart is the most-hated retailer in America. Retrieved from </a:t>
            </a:r>
            <a:r>
              <a:rPr lang="en-US" sz="3700" dirty="0">
                <a:hlinkClick r:id="rId2"/>
              </a:rPr>
              <a:t>https://www.marketwatch.com/story/4-reasons-walmart-is-the-most-hated-retailer-in-america-2015-02-18</a:t>
            </a:r>
            <a:endParaRPr lang="en-US" sz="3700" b="1" dirty="0"/>
          </a:p>
          <a:p>
            <a:pPr fontAlgn="base"/>
            <a:r>
              <a:rPr lang="en-US" sz="3700" dirty="0"/>
              <a:t>NCR. (2017). Walmart Research Report. Retrieved from https://uploads-ssl.webflow.com/5a71e117ead1240001ec3118/5a827b7232f0d300017eafae_Team%205%20_%207%20Meta%20Process%20Book_Finalized-min.pdf</a:t>
            </a:r>
            <a:endParaRPr lang="en-US" sz="3700" b="1" dirty="0"/>
          </a:p>
          <a:p>
            <a:r>
              <a:rPr lang="en-US" sz="3700" dirty="0"/>
              <a:t>Walmart. (2021). Retrieved from https://</a:t>
            </a:r>
            <a:r>
              <a:rPr lang="en-US" sz="3700" dirty="0" smtClean="0"/>
              <a:t>www.walmart.com/grocery</a:t>
            </a:r>
            <a:endParaRPr lang="en-US" sz="37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883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75709" y="973668"/>
            <a:ext cx="6840658" cy="706964"/>
          </a:xfrm>
        </p:spPr>
        <p:txBody>
          <a:bodyPr/>
          <a:lstStyle/>
          <a:p>
            <a:r>
              <a:rPr lang="en-US" sz="4000" b="1" dirty="0" smtClean="0"/>
              <a:t>OVERVIEW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286000"/>
            <a:ext cx="8825659" cy="3733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Introduction</a:t>
            </a:r>
          </a:p>
          <a:p>
            <a:pPr marL="0" indent="0">
              <a:buNone/>
            </a:pPr>
            <a:r>
              <a:rPr lang="en-US" sz="2800" dirty="0" smtClean="0"/>
              <a:t>Findings</a:t>
            </a:r>
          </a:p>
          <a:p>
            <a:pPr marL="0" indent="0">
              <a:buNone/>
            </a:pPr>
            <a:r>
              <a:rPr lang="en-US" sz="2800" dirty="0" smtClean="0"/>
              <a:t>Recommendations</a:t>
            </a:r>
          </a:p>
          <a:p>
            <a:pPr marL="0" indent="0">
              <a:buNone/>
            </a:pPr>
            <a:r>
              <a:rPr lang="en-US" sz="2800" dirty="0" smtClean="0"/>
              <a:t>References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4230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2419" y="973668"/>
            <a:ext cx="4862946" cy="706964"/>
          </a:xfrm>
        </p:spPr>
        <p:txBody>
          <a:bodyPr/>
          <a:lstStyle/>
          <a:p>
            <a:r>
              <a:rPr lang="en-US" sz="4000" b="1" dirty="0" smtClean="0"/>
              <a:t>INTRODUCTION</a:t>
            </a:r>
            <a:r>
              <a:rPr lang="en-US" b="1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3539" y="2306782"/>
            <a:ext cx="6821825" cy="3609109"/>
          </a:xfrm>
        </p:spPr>
        <p:txBody>
          <a:bodyPr/>
          <a:lstStyle/>
          <a:p>
            <a:r>
              <a:rPr lang="en-US" sz="2800" dirty="0" smtClean="0"/>
              <a:t>Walmart is an American multinational retail firm </a:t>
            </a:r>
          </a:p>
          <a:p>
            <a:r>
              <a:rPr lang="en-US" sz="2800" dirty="0" smtClean="0"/>
              <a:t>It is among the largest grocers in the United States.</a:t>
            </a:r>
          </a:p>
          <a:p>
            <a:r>
              <a:rPr lang="en-US" sz="2800" dirty="0" smtClean="0"/>
              <a:t>It  is the largest discount store in the world (“Walmart,” 2021)</a:t>
            </a:r>
          </a:p>
          <a:p>
            <a:endParaRPr lang="en-US" sz="2800" dirty="0" smtClean="0"/>
          </a:p>
          <a:p>
            <a:endParaRPr lang="en-US" dirty="0"/>
          </a:p>
        </p:txBody>
      </p:sp>
      <p:pic>
        <p:nvPicPr>
          <p:cNvPr id="1026" name="Picture 2" descr="https://media2.picsearch.com/is?ngaOmzJLXmyim5NiC-Y5LqPAaExoGAkkKr-8jZ2Cff4&amp;height=22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5365" y="2306782"/>
            <a:ext cx="3777672" cy="3408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85249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8964" y="973668"/>
            <a:ext cx="7817403" cy="706964"/>
          </a:xfrm>
        </p:spPr>
        <p:txBody>
          <a:bodyPr/>
          <a:lstStyle/>
          <a:p>
            <a:r>
              <a:rPr lang="en-US" b="1" dirty="0" smtClean="0"/>
              <a:t>Continues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3" y="2452256"/>
            <a:ext cx="9256737" cy="3532908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The report aims at studying Walmart </a:t>
            </a:r>
          </a:p>
          <a:p>
            <a:r>
              <a:rPr lang="en-US" sz="2800" dirty="0" smtClean="0"/>
              <a:t>mainly on customers’ experience in regard to the firm</a:t>
            </a:r>
          </a:p>
          <a:p>
            <a:r>
              <a:rPr lang="en-US" sz="2800" dirty="0" smtClean="0"/>
              <a:t>We will conduct an online customer satisfaction surveys.</a:t>
            </a:r>
          </a:p>
          <a:p>
            <a:r>
              <a:rPr lang="en-US" sz="2800" dirty="0" smtClean="0"/>
              <a:t>This will allow us to collect valuable information</a:t>
            </a:r>
          </a:p>
        </p:txBody>
      </p:sp>
    </p:spTree>
    <p:extLst>
      <p:ext uri="{BB962C8B-B14F-4D97-AF65-F5344CB8AC3E}">
        <p14:creationId xmlns:p14="http://schemas.microsoft.com/office/powerpoint/2010/main" val="27263826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8546" y="952887"/>
            <a:ext cx="3657600" cy="706964"/>
          </a:xfrm>
        </p:spPr>
        <p:txBody>
          <a:bodyPr/>
          <a:lstStyle/>
          <a:p>
            <a:r>
              <a:rPr lang="en-US" sz="4000" b="1" dirty="0" smtClean="0"/>
              <a:t>FINDINGS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764" y="2286000"/>
            <a:ext cx="11388436" cy="37338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The study aims at understanding the clients as well as customers’ perception of Walmart</a:t>
            </a:r>
          </a:p>
          <a:p>
            <a:r>
              <a:rPr lang="en-US" sz="2800" dirty="0" smtClean="0"/>
              <a:t>Out of 4500 reviews  Walmart scored 3.46 stars</a:t>
            </a:r>
          </a:p>
          <a:p>
            <a:r>
              <a:rPr lang="en-US" sz="2800" dirty="0" smtClean="0"/>
              <a:t>Walmart has several factors which tend to have negative impact on client’s satisfaction.</a:t>
            </a:r>
          </a:p>
          <a:p>
            <a:r>
              <a:rPr lang="en-US" sz="2800" dirty="0" smtClean="0"/>
              <a:t>There are factor which motivate customers to continue shopping with Walmart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27430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Causes of poor customer experience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064" y="2286000"/>
            <a:ext cx="7781228" cy="342207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The store is too big to move around</a:t>
            </a:r>
          </a:p>
          <a:p>
            <a:r>
              <a:rPr lang="en-US" sz="2800" dirty="0" smtClean="0"/>
              <a:t>Unfriendly as well as unhelpful employees</a:t>
            </a:r>
            <a:endParaRPr lang="en-US" sz="2800" dirty="0"/>
          </a:p>
          <a:p>
            <a:r>
              <a:rPr lang="en-US" sz="2800" dirty="0" smtClean="0"/>
              <a:t>The big shopping carts from the firm are inconvenient</a:t>
            </a:r>
          </a:p>
          <a:p>
            <a:r>
              <a:rPr lang="en-US" sz="2800" dirty="0" smtClean="0"/>
              <a:t>Long waits at the checkout and the return lines (Hill, 2015)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5417" y="2286000"/>
            <a:ext cx="2886075" cy="3422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9317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182" y="973668"/>
            <a:ext cx="9663545" cy="706964"/>
          </a:xfrm>
        </p:spPr>
        <p:txBody>
          <a:bodyPr/>
          <a:lstStyle/>
          <a:p>
            <a:r>
              <a:rPr lang="en-US" b="1" dirty="0" smtClean="0"/>
              <a:t>Customer Satisfaction Scores (out of 100)</a:t>
            </a:r>
            <a:endParaRPr lang="en-US" b="1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96291" y="2680855"/>
            <a:ext cx="9102436" cy="3636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5112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836" y="973668"/>
            <a:ext cx="7964777" cy="706964"/>
          </a:xfrm>
        </p:spPr>
        <p:txBody>
          <a:bodyPr/>
          <a:lstStyle/>
          <a:p>
            <a:r>
              <a:rPr lang="en-US" b="1" dirty="0" smtClean="0"/>
              <a:t>Why Walmart?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It has low product prices</a:t>
            </a:r>
          </a:p>
          <a:p>
            <a:r>
              <a:rPr lang="en-US" sz="2800" dirty="0" smtClean="0"/>
              <a:t>Walmart stores are located in a convenient place</a:t>
            </a:r>
          </a:p>
          <a:p>
            <a:r>
              <a:rPr lang="en-US" sz="2800" dirty="0" smtClean="0"/>
              <a:t>Offers a wide variety of products</a:t>
            </a:r>
          </a:p>
          <a:p>
            <a:r>
              <a:rPr lang="en-US" sz="2800" dirty="0" smtClean="0"/>
              <a:t>Enables the client to conduct product comparison (NCR, 2017)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508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9291" y="973668"/>
            <a:ext cx="7277076" cy="706964"/>
          </a:xfrm>
        </p:spPr>
        <p:txBody>
          <a:bodyPr/>
          <a:lstStyle/>
          <a:p>
            <a:r>
              <a:rPr lang="en-US" sz="4000" b="1" dirty="0" smtClean="0"/>
              <a:t>RECOMMENDATIONS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6582" y="2389908"/>
            <a:ext cx="11305309" cy="3629891"/>
          </a:xfrm>
        </p:spPr>
        <p:txBody>
          <a:bodyPr>
            <a:normAutofit/>
          </a:bodyPr>
          <a:lstStyle/>
          <a:p>
            <a:r>
              <a:rPr lang="en-US" sz="2800" dirty="0" smtClean="0"/>
              <a:t>In order to enhance shopping and checkout efficiency the management should:</a:t>
            </a:r>
          </a:p>
          <a:p>
            <a:pPr lvl="1"/>
            <a:r>
              <a:rPr lang="en-US" sz="2600" dirty="0" smtClean="0"/>
              <a:t>Consider technologies to enhances customer shopping efficiency</a:t>
            </a:r>
          </a:p>
          <a:p>
            <a:pPr lvl="1"/>
            <a:r>
              <a:rPr lang="en-US" sz="2600" dirty="0" smtClean="0"/>
              <a:t>Remodeling the infrastructure </a:t>
            </a:r>
          </a:p>
          <a:p>
            <a:pPr lvl="1"/>
            <a:r>
              <a:rPr lang="en-US" sz="2600" dirty="0" smtClean="0"/>
              <a:t>Expand the checkout options</a:t>
            </a:r>
          </a:p>
          <a:p>
            <a:pPr lvl="1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7513276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85</TotalTime>
  <Words>370</Words>
  <Application>Microsoft Office PowerPoint</Application>
  <PresentationFormat>Widescreen</PresentationFormat>
  <Paragraphs>54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Ion Boardroom</vt:lpstr>
      <vt:lpstr>Customer Satisfaction: Walmart</vt:lpstr>
      <vt:lpstr>OVERVIEW</vt:lpstr>
      <vt:lpstr>INTRODUCTION </vt:lpstr>
      <vt:lpstr>Continues</vt:lpstr>
      <vt:lpstr>FINDINGS</vt:lpstr>
      <vt:lpstr>Causes of poor customer experience</vt:lpstr>
      <vt:lpstr>Customer Satisfaction Scores (out of 100)</vt:lpstr>
      <vt:lpstr>Why Walmart?</vt:lpstr>
      <vt:lpstr>RECOMMENDATIONS</vt:lpstr>
      <vt:lpstr>continues</vt:lpstr>
      <vt:lpstr>CONCLUSION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Customer Satisfaction: Walmart</dc:title>
  <dc:creator>WANJIKU</dc:creator>
  <cp:lastModifiedBy>WANJIKU</cp:lastModifiedBy>
  <cp:revision>32</cp:revision>
  <dcterms:created xsi:type="dcterms:W3CDTF">2021-05-24T11:41:13Z</dcterms:created>
  <dcterms:modified xsi:type="dcterms:W3CDTF">2021-05-24T13:07:11Z</dcterms:modified>
</cp:coreProperties>
</file>